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1pPr>
    <a:lvl2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2pPr>
    <a:lvl3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3pPr>
    <a:lvl4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4pPr>
    <a:lvl5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5pPr>
    <a:lvl6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6pPr>
    <a:lvl7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7pPr>
    <a:lvl8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8pPr>
    <a:lvl9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254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254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254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254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66"/>
    <p:restoredTop sz="85537"/>
  </p:normalViewPr>
  <p:slideViewPr>
    <p:cSldViewPr snapToGrid="0">
      <p:cViewPr varScale="1">
        <p:scale>
          <a:sx n="66" d="100"/>
          <a:sy n="66" d="100"/>
        </p:scale>
        <p:origin x="69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3"/>
          <p:cNvSpPr>
            <a:spLocks noGrp="1" noRot="1" noChangeAspect="1"/>
          </p:cNvSpPr>
          <p:nvPr>
            <p:ph type="sldImg"/>
          </p:nvPr>
        </p:nvSpPr>
        <p:spPr>
          <a:xfrm>
            <a:off x="381000" y="685800"/>
            <a:ext cx="6096000" cy="3429000"/>
          </a:xfrm>
          <a:prstGeom prst="rect">
            <a:avLst/>
          </a:prstGeom>
        </p:spPr>
        <p:txBody>
          <a:bodyPr/>
          <a:lstStyle/>
          <a:p>
            <a:endParaRPr/>
          </a:p>
        </p:txBody>
      </p:sp>
      <p:sp>
        <p:nvSpPr>
          <p:cNvPr id="124" name="Shape 124"/>
          <p:cNvSpPr>
            <a:spLocks noGrp="1"/>
          </p:cNvSpPr>
          <p:nvPr>
            <p:ph type="body" sz="quarter" idx="1"/>
          </p:nvPr>
        </p:nvSpPr>
        <p:spPr>
          <a:prstGeom prst="rect">
            <a:avLst/>
          </a:prstGeom>
        </p:spPr>
        <p:txBody>
          <a:bodyPr/>
          <a:lstStyle/>
          <a:p>
            <a:r>
              <a:t>Hello, we are HK TREE WATCH. </a:t>
            </a:r>
            <a:br/>
            <a:r>
              <a:t>My name is Rishi and allow me to briefly talk about our Project aims and Objective with this application</a:t>
            </a:r>
            <a:br/>
            <a:br/>
            <a:r>
              <a:t>We built this application to meet the functional requirements of our client.</a:t>
            </a:r>
          </a:p>
          <a:p>
            <a:br/>
            <a:r>
              <a:t>What we will show you today is the very early alpha demonstration of our natural science survey system, with a focus on tree management and survey knowledge for the general public.   We hope to improve this application, with your valuable feedback as time goes on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xfrm>
            <a:off x="381000" y="685800"/>
            <a:ext cx="6096000" cy="3429000"/>
          </a:xfrm>
          <a:prstGeom prst="rect">
            <a:avLst/>
          </a:prstGeom>
        </p:spPr>
        <p:txBody>
          <a:bodyPr/>
          <a:lstStyle/>
          <a:p>
            <a:endParaRPr/>
          </a:p>
        </p:txBody>
      </p:sp>
      <p:sp>
        <p:nvSpPr>
          <p:cNvPr id="130" name="Shape 130"/>
          <p:cNvSpPr>
            <a:spLocks noGrp="1"/>
          </p:cNvSpPr>
          <p:nvPr>
            <p:ph type="body" sz="quarter" idx="1"/>
          </p:nvPr>
        </p:nvSpPr>
        <p:spPr>
          <a:prstGeom prst="rect">
            <a:avLst/>
          </a:prstGeom>
        </p:spPr>
        <p:txBody>
          <a:bodyPr/>
          <a:lstStyle/>
          <a:p>
            <a:r>
              <a:rPr dirty="0"/>
              <a:t>So what is our VISION, and why did we build this </a:t>
            </a:r>
            <a:r>
              <a:rPr dirty="0" err="1"/>
              <a:t>app?As</a:t>
            </a:r>
            <a:r>
              <a:rPr dirty="0"/>
              <a:t> the description says  we want to enable researches and the general public to gain knowledge and insight from Hong Kong’s unique and diverse ecosystem. We hope that this application will help many organizations including our client to uplift the quality of their living environment through active planning, maintenance and preservation of trees and other vegetation.</a:t>
            </a:r>
            <a:br>
              <a:rPr dirty="0"/>
            </a:br>
            <a:br>
              <a:rPr dirty="0"/>
            </a:br>
            <a:r>
              <a:rPr dirty="0"/>
              <a:t>To summarize, in one line, we hope that our application can  simply “CREATE A LOVE OF NATURE” , in fact this is what our client had requested.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rPr dirty="0"/>
              <a:t>Before we being the demonstration, </a:t>
            </a:r>
            <a:r>
              <a:rPr lang="en-US" dirty="0"/>
              <a:t>I</a:t>
            </a:r>
            <a:r>
              <a:rPr dirty="0"/>
              <a:t> want to introduce a short video which will correctly summarize our goals, in fact this video was created by the Government and was recently showcased on TVB pearl, this video will clearly highlight our aim and objective.  </a:t>
            </a:r>
          </a:p>
          <a:p>
            <a:br>
              <a:rPr dirty="0"/>
            </a:br>
            <a:r>
              <a:rPr dirty="0"/>
              <a:t>I hope now you better understand why we build our application and why we need the general public support and NGO’s to monitor and survey our trees &amp; bio diversity.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How will our Achieve this?</a:t>
            </a:r>
          </a:p>
          <a:p>
            <a:endParaRPr dirty="0"/>
          </a:p>
          <a:p>
            <a:r>
              <a:rPr dirty="0"/>
              <a:t>- Modern user interface, legible text, good contrast with background and foreground, remember that our application will   likely be used outdoors most of the time.</a:t>
            </a:r>
          </a:p>
          <a:p>
            <a:pPr marL="257907" indent="-257907">
              <a:buSzPct val="75000"/>
              <a:buChar char="-"/>
            </a:pPr>
            <a:r>
              <a:rPr dirty="0"/>
              <a:t>Responsive which means any device, anywhere with the same functionality, we can’t code for all devices and sizes, and with a limited budget responsible makes the most sense.</a:t>
            </a:r>
          </a:p>
          <a:p>
            <a:pPr marL="257907" indent="-257907">
              <a:buSzPct val="75000"/>
              <a:buChar char="-"/>
            </a:pPr>
            <a:r>
              <a:rPr dirty="0"/>
              <a:t>Single code base, this is mainly for Developer experience and maintainability for future developers who are working on our repository.  </a:t>
            </a:r>
          </a:p>
          <a:p>
            <a:pPr marL="257907" indent="-257907">
              <a:buSzPct val="75000"/>
              <a:buChar char="-"/>
            </a:pPr>
            <a:r>
              <a:rPr dirty="0"/>
              <a:t>Follow common design principles, which include (Visibility, Good user Feedback, Constraints for different </a:t>
            </a:r>
            <a:r>
              <a:rPr dirty="0" err="1"/>
              <a:t>activitie</a:t>
            </a:r>
            <a:r>
              <a:rPr dirty="0"/>
              <a:t> and , Consistency across screens  &amp; Affordance which is to make the application easy to use without needing a 500 page manual to understand it.</a:t>
            </a:r>
          </a:p>
          <a:p>
            <a:pPr marL="257907" indent="-257907">
              <a:buSzPct val="75000"/>
              <a:buChar char="-"/>
            </a:pPr>
            <a:r>
              <a:rPr dirty="0"/>
              <a:t>Security is very important, if we are handling sensitive user data we must follow some core OWASP principles. At this stage it is a work in progress but we hope to complete it soon.</a:t>
            </a:r>
          </a:p>
          <a:p>
            <a:pPr marL="257907" indent="-257907">
              <a:buSzPct val="75000"/>
              <a:buChar char="-"/>
            </a:pPr>
            <a:r>
              <a:rPr dirty="0"/>
              <a:t>Engagement, there is no use to build a app if no body is going to use it, so we have plans to get as many hands on our application, and we will talk about this in our final demonstration to the client.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xfrm>
            <a:off x="381000" y="685800"/>
            <a:ext cx="6096000" cy="3429000"/>
          </a:xfrm>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t>Of course we have a lot of other features in our product roadmap which we will show you later in our product plan, but some of the features we plan to introduce later include this. </a:t>
            </a:r>
          </a:p>
          <a:p>
            <a:endParaRPr/>
          </a:p>
          <a:p>
            <a:r>
              <a:t>The possibilities are endless given the time available.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Demno</a:t>
            </a:r>
            <a:r>
              <a:rPr lang="en-US" dirty="0"/>
              <a:t> Time.</a:t>
            </a:r>
          </a:p>
        </p:txBody>
      </p:sp>
    </p:spTree>
    <p:extLst>
      <p:ext uri="{BB962C8B-B14F-4D97-AF65-F5344CB8AC3E}">
        <p14:creationId xmlns:p14="http://schemas.microsoft.com/office/powerpoint/2010/main" val="3020534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2387600" y="2298700"/>
            <a:ext cx="19621500" cy="4648200"/>
          </a:xfrm>
          <a:prstGeom prst="rect">
            <a:avLst/>
          </a:prstGeom>
        </p:spPr>
        <p:txBody>
          <a:bodyPr anchor="b"/>
          <a:lstStyle/>
          <a:p>
            <a:r>
              <a:t>Title Text</a:t>
            </a:r>
          </a:p>
        </p:txBody>
      </p:sp>
      <p:sp>
        <p:nvSpPr>
          <p:cNvPr id="12" name="Body Level One…"/>
          <p:cNvSpPr txBox="1">
            <a:spLocks noGrp="1"/>
          </p:cNvSpPr>
          <p:nvPr>
            <p:ph type="body" sz="quarter" idx="1"/>
          </p:nvPr>
        </p:nvSpPr>
        <p:spPr>
          <a:xfrm>
            <a:off x="2387600" y="7073900"/>
            <a:ext cx="19621500" cy="1587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2387600" y="8953500"/>
            <a:ext cx="19621500" cy="685800"/>
          </a:xfrm>
          <a:prstGeom prst="rect">
            <a:avLst/>
          </a:prstGeom>
        </p:spPr>
        <p:txBody>
          <a:bodyPr anchor="t">
            <a:spAutoFit/>
          </a:bodyPr>
          <a:lstStyle>
            <a:lvl1pPr marL="0" indent="0" algn="ctr">
              <a:spcBef>
                <a:spcPts val="0"/>
              </a:spcBef>
              <a:buSzTx/>
              <a:buNone/>
              <a:defRPr sz="3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22"/>
          </p:nvPr>
        </p:nvSpPr>
        <p:spPr>
          <a:xfrm>
            <a:off x="2387600" y="6007100"/>
            <a:ext cx="19621500" cy="952500"/>
          </a:xfrm>
          <a:prstGeom prst="rect">
            <a:avLst/>
          </a:prstGeom>
        </p:spPr>
        <p:txBody>
          <a:bodyPr>
            <a:spAutoFit/>
          </a:bodyPr>
          <a:lstStyle>
            <a:lvl1pPr marL="0" indent="0" algn="ctr">
              <a:spcBef>
                <a:spcPts val="3400"/>
              </a:spcBef>
              <a:buSzTx/>
              <a:buNone/>
              <a:defRPr sz="5600"/>
            </a:lvl1pPr>
          </a:lstStyle>
          <a:p>
            <a:r>
              <a:t>“Type a quote here.”</a:t>
            </a:r>
          </a:p>
        </p:txBody>
      </p:sp>
      <p:sp>
        <p:nvSpPr>
          <p:cNvPr id="95"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Panoramic photo of two canoeists on a wide river with snowy mountains in the background"/>
          <p:cNvSpPr>
            <a:spLocks noGrp="1"/>
          </p:cNvSpPr>
          <p:nvPr>
            <p:ph type="pic" idx="21"/>
          </p:nvPr>
        </p:nvSpPr>
        <p:spPr>
          <a:xfrm>
            <a:off x="-47625" y="-2540000"/>
            <a:ext cx="24479250" cy="163195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Panoramic photo of two canoeists on a wide river with snowy mountains in the background"/>
          <p:cNvSpPr>
            <a:spLocks noGrp="1"/>
          </p:cNvSpPr>
          <p:nvPr>
            <p:ph type="pic" idx="21"/>
          </p:nvPr>
        </p:nvSpPr>
        <p:spPr>
          <a:xfrm>
            <a:off x="2752725" y="-2489200"/>
            <a:ext cx="18840450" cy="125603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2387600" y="9448800"/>
            <a:ext cx="196215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2387600" y="11518900"/>
            <a:ext cx="19621500" cy="17145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2387600" y="4533900"/>
            <a:ext cx="196215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Red boat moored by a dock in a river with trees along the shoreline and a cloudy blue sky in the background"/>
          <p:cNvSpPr>
            <a:spLocks noGrp="1"/>
          </p:cNvSpPr>
          <p:nvPr>
            <p:ph type="pic" idx="21"/>
          </p:nvPr>
        </p:nvSpPr>
        <p:spPr>
          <a:xfrm>
            <a:off x="12407900" y="-2159000"/>
            <a:ext cx="10337800" cy="15506702"/>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790700" y="1066800"/>
            <a:ext cx="10007600" cy="56261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790700" y="7035800"/>
            <a:ext cx="10007600" cy="56261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Red boat moored by a dock in a river with trees along the shoreline and a cloudy blue sky in the background"/>
          <p:cNvSpPr>
            <a:spLocks noGrp="1"/>
          </p:cNvSpPr>
          <p:nvPr>
            <p:ph type="pic" idx="21"/>
          </p:nvPr>
        </p:nvSpPr>
        <p:spPr>
          <a:xfrm>
            <a:off x="12496800" y="-1485900"/>
            <a:ext cx="10193867" cy="152908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790700" y="3644900"/>
            <a:ext cx="10007600" cy="8839200"/>
          </a:xfrm>
          <a:prstGeom prst="rect">
            <a:avLst/>
          </a:prstGeom>
        </p:spPr>
        <p:txBody>
          <a:bodyPr/>
          <a:lstStyle>
            <a:lvl1pPr marL="431800" indent="-431800">
              <a:spcBef>
                <a:spcPts val="5300"/>
              </a:spcBef>
              <a:defRPr sz="3800"/>
            </a:lvl1pPr>
            <a:lvl2pPr marL="863600" indent="-431800">
              <a:spcBef>
                <a:spcPts val="5300"/>
              </a:spcBef>
              <a:defRPr sz="3800"/>
            </a:lvl2pPr>
            <a:lvl3pPr marL="1295400" indent="-431800">
              <a:spcBef>
                <a:spcPts val="5300"/>
              </a:spcBef>
              <a:defRPr sz="3800"/>
            </a:lvl3pPr>
            <a:lvl4pPr marL="1727200" indent="-431800">
              <a:spcBef>
                <a:spcPts val="5300"/>
              </a:spcBef>
              <a:defRPr sz="3800"/>
            </a:lvl4pPr>
            <a:lvl5pPr marL="2159000" indent="-431800">
              <a:spcBef>
                <a:spcPts val="53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790700" y="1790700"/>
            <a:ext cx="20815300" cy="101473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Child looking through binoculars at a snowy mountain landscape"/>
          <p:cNvSpPr>
            <a:spLocks noGrp="1"/>
          </p:cNvSpPr>
          <p:nvPr>
            <p:ph type="pic" sz="half" idx="21"/>
          </p:nvPr>
        </p:nvSpPr>
        <p:spPr>
          <a:xfrm>
            <a:off x="12344400" y="7112000"/>
            <a:ext cx="10439400" cy="6959601"/>
          </a:xfrm>
          <a:prstGeom prst="rect">
            <a:avLst/>
          </a:prstGeom>
        </p:spPr>
        <p:txBody>
          <a:bodyPr lIns="91439" tIns="45719" rIns="91439" bIns="45719" anchor="t">
            <a:noAutofit/>
          </a:bodyPr>
          <a:lstStyle/>
          <a:p>
            <a:endParaRPr/>
          </a:p>
        </p:txBody>
      </p:sp>
      <p:sp>
        <p:nvSpPr>
          <p:cNvPr id="84" name="Small rocky island covered with grass and surrounded by ocean with blue sky in the background"/>
          <p:cNvSpPr>
            <a:spLocks noGrp="1"/>
          </p:cNvSpPr>
          <p:nvPr>
            <p:ph type="pic" sz="half" idx="22"/>
          </p:nvPr>
        </p:nvSpPr>
        <p:spPr>
          <a:xfrm>
            <a:off x="12407900" y="190500"/>
            <a:ext cx="10363200" cy="6908800"/>
          </a:xfrm>
          <a:prstGeom prst="rect">
            <a:avLst/>
          </a:prstGeom>
        </p:spPr>
        <p:txBody>
          <a:bodyPr lIns="91439" tIns="45719" rIns="91439" bIns="45719" anchor="t">
            <a:noAutofit/>
          </a:bodyPr>
          <a:lstStyle/>
          <a:p>
            <a:endParaRPr/>
          </a:p>
        </p:txBody>
      </p:sp>
      <p:sp>
        <p:nvSpPr>
          <p:cNvPr id="85" name="Red boat moored by a dock in a river with trees along the shoreline and a cloudy blue sky in the background"/>
          <p:cNvSpPr>
            <a:spLocks noGrp="1"/>
          </p:cNvSpPr>
          <p:nvPr>
            <p:ph type="pic" idx="23"/>
          </p:nvPr>
        </p:nvSpPr>
        <p:spPr>
          <a:xfrm>
            <a:off x="1583266" y="-1879600"/>
            <a:ext cx="10414001" cy="156210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790700" y="571500"/>
            <a:ext cx="20815300" cy="2984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790700" y="3644900"/>
            <a:ext cx="20815300" cy="8839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5253" y="13004800"/>
            <a:ext cx="453238" cy="469900"/>
          </a:xfrm>
          <a:prstGeom prst="rect">
            <a:avLst/>
          </a:prstGeom>
          <a:ln w="12700">
            <a:miter lim="400000"/>
          </a:ln>
        </p:spPr>
        <p:txBody>
          <a:bodyPr wrap="none" lIns="50800" tIns="50800" rIns="50800" bIns="50800" anchor="b">
            <a:spAutoFit/>
          </a:bodyPr>
          <a:lstStyle>
            <a:lvl1pPr>
              <a:defRPr sz="24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FFFFFF"/>
          </a:solidFill>
          <a:uFillTx/>
          <a:latin typeface="+mn-lt"/>
          <a:ea typeface="+mn-ea"/>
          <a:cs typeface="+mn-cs"/>
          <a:sym typeface="Helvetica Light"/>
        </a:defRPr>
      </a:lvl9pPr>
    </p:titleStyle>
    <p:bodyStyle>
      <a:lvl1pPr marL="6096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1pPr>
      <a:lvl2pPr marL="12192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2pPr>
      <a:lvl3pPr marL="18288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3pPr>
      <a:lvl4pPr marL="24384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4pPr>
      <a:lvl5pPr marL="30480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5pPr>
      <a:lvl6pPr marL="36576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6pPr>
      <a:lvl7pPr marL="42672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7pPr>
      <a:lvl8pPr marL="48768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8pPr>
      <a:lvl9pPr marL="5486400" marR="0" indent="-609600" algn="l" defTabSz="825500" rtl="0" latinLnBrk="0">
        <a:lnSpc>
          <a:spcPct val="100000"/>
        </a:lnSpc>
        <a:spcBef>
          <a:spcPts val="5900"/>
        </a:spcBef>
        <a:spcAft>
          <a:spcPts val="0"/>
        </a:spcAft>
        <a:buClrTx/>
        <a:buSzPct val="75000"/>
        <a:buFontTx/>
        <a:buChar char="•"/>
        <a:tabLst/>
        <a:defRPr sz="5200" b="0" i="0" u="none" strike="noStrike" cap="none" spc="0" baseline="0">
          <a:solidFill>
            <a:srgbClr val="FFFFFF"/>
          </a:solidFill>
          <a:uFillTx/>
          <a:latin typeface="+mn-lt"/>
          <a:ea typeface="+mn-ea"/>
          <a:cs typeface="+mn-cs"/>
          <a:sym typeface="Helvetica Light"/>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www.hktreewatch.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HK TREE WATCH"/>
          <p:cNvSpPr txBox="1">
            <a:spLocks noGrp="1"/>
          </p:cNvSpPr>
          <p:nvPr>
            <p:ph type="ctrTitle"/>
          </p:nvPr>
        </p:nvSpPr>
        <p:spPr>
          <a:xfrm>
            <a:off x="2387600" y="1376373"/>
            <a:ext cx="19621500" cy="4648201"/>
          </a:xfrm>
          <a:prstGeom prst="rect">
            <a:avLst/>
          </a:prstGeom>
        </p:spPr>
        <p:txBody>
          <a:bodyPr/>
          <a:lstStyle/>
          <a:p>
            <a:r>
              <a:rPr dirty="0"/>
              <a:t>HK TREE WATCH</a:t>
            </a:r>
          </a:p>
        </p:txBody>
      </p:sp>
      <p:sp>
        <p:nvSpPr>
          <p:cNvPr id="120" name="A natural science survey system"/>
          <p:cNvSpPr txBox="1">
            <a:spLocks noGrp="1"/>
          </p:cNvSpPr>
          <p:nvPr>
            <p:ph type="subTitle" sz="quarter" idx="1"/>
          </p:nvPr>
        </p:nvSpPr>
        <p:spPr>
          <a:xfrm>
            <a:off x="2393950" y="6459015"/>
            <a:ext cx="19621500" cy="1587501"/>
          </a:xfrm>
          <a:prstGeom prst="rect">
            <a:avLst/>
          </a:prstGeom>
        </p:spPr>
        <p:txBody>
          <a:bodyPr/>
          <a:lstStyle/>
          <a:p>
            <a:r>
              <a:t>A natural science survey system</a:t>
            </a:r>
          </a:p>
        </p:txBody>
      </p:sp>
      <p:pic>
        <p:nvPicPr>
          <p:cNvPr id="121" name="image (1).png" descr="image (1).png"/>
          <p:cNvPicPr>
            <a:picLocks noChangeAspect="1"/>
          </p:cNvPicPr>
          <p:nvPr/>
        </p:nvPicPr>
        <p:blipFill>
          <a:blip r:embed="rId3">
            <a:alphaModFix amt="78603"/>
          </a:blip>
          <a:stretch>
            <a:fillRect/>
          </a:stretch>
        </p:blipFill>
        <p:spPr>
          <a:xfrm>
            <a:off x="10536277" y="9256074"/>
            <a:ext cx="3311447" cy="3764219"/>
          </a:xfrm>
          <a:prstGeom prst="rect">
            <a:avLst/>
          </a:prstGeom>
          <a:ln w="25400">
            <a:miter lim="400000"/>
          </a:ln>
          <a:effectLst>
            <a:outerShdw blurRad="254000" dist="127000" dir="5400000" rotWithShape="0">
              <a:srgbClr val="000000">
                <a:alpha val="70000"/>
              </a:srgbClr>
            </a:outerShdw>
          </a:effectLst>
        </p:spPr>
      </p:pic>
      <p:sp>
        <p:nvSpPr>
          <p:cNvPr id="122" name="http://www.hktreewatch.org"/>
          <p:cNvSpPr txBox="1"/>
          <p:nvPr/>
        </p:nvSpPr>
        <p:spPr>
          <a:xfrm>
            <a:off x="17560205" y="12363047"/>
            <a:ext cx="6214843" cy="7027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900" u="sng">
                <a:hlinkClick r:id="rId4"/>
              </a:defRPr>
            </a:lvl1pPr>
          </a:lstStyle>
          <a:p>
            <a:pPr>
              <a:defRPr u="none"/>
            </a:pPr>
            <a:r>
              <a:rPr u="sng" dirty="0">
                <a:solidFill>
                  <a:schemeClr val="accent2"/>
                </a:solidFill>
                <a:hlinkClick r:id="rId4">
                  <a:extLst>
                    <a:ext uri="{A12FA001-AC4F-418D-AE19-62706E023703}">
                      <ahyp:hlinkClr xmlns:ahyp="http://schemas.microsoft.com/office/drawing/2018/hyperlinkcolor" val="tx"/>
                    </a:ext>
                  </a:extLst>
                </a:hlinkClick>
              </a:rPr>
              <a:t>http://www.hktreewatch.org</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VISION"/>
          <p:cNvSpPr txBox="1">
            <a:spLocks noGrp="1"/>
          </p:cNvSpPr>
          <p:nvPr>
            <p:ph type="title"/>
          </p:nvPr>
        </p:nvSpPr>
        <p:spPr>
          <a:prstGeom prst="rect">
            <a:avLst/>
          </a:prstGeom>
        </p:spPr>
        <p:txBody>
          <a:bodyPr/>
          <a:lstStyle/>
          <a:p>
            <a:r>
              <a:t>VISION</a:t>
            </a:r>
          </a:p>
        </p:txBody>
      </p:sp>
      <p:sp>
        <p:nvSpPr>
          <p:cNvPr id="127" name="To enable researchers and the general public to report on Hong Kong's diverse flora &amp; fauna."/>
          <p:cNvSpPr txBox="1"/>
          <p:nvPr/>
        </p:nvSpPr>
        <p:spPr>
          <a:xfrm>
            <a:off x="885232" y="4465605"/>
            <a:ext cx="22613536" cy="25648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8000"/>
            </a:lvl1pPr>
          </a:lstStyle>
          <a:p>
            <a:r>
              <a:rPr dirty="0"/>
              <a:t>To enable researchers and the general public to</a:t>
            </a:r>
            <a:r>
              <a:rPr lang="en-US" dirty="0"/>
              <a:t> </a:t>
            </a:r>
            <a:r>
              <a:rPr dirty="0"/>
              <a:t>report</a:t>
            </a:r>
            <a:r>
              <a:rPr lang="en-US" dirty="0"/>
              <a:t> </a:t>
            </a:r>
            <a:r>
              <a:rPr dirty="0"/>
              <a:t>on Hong Kong's diverse flora &amp; fauna.</a:t>
            </a:r>
          </a:p>
        </p:txBody>
      </p:sp>
      <p:sp>
        <p:nvSpPr>
          <p:cNvPr id="128" name="Create a love of nature"/>
          <p:cNvSpPr txBox="1"/>
          <p:nvPr/>
        </p:nvSpPr>
        <p:spPr>
          <a:xfrm>
            <a:off x="8610294" y="9929373"/>
            <a:ext cx="5933644"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400" u="sng"/>
            </a:lvl1pPr>
          </a:lstStyle>
          <a:p>
            <a:r>
              <a:rPr dirty="0"/>
              <a:t>Create a love of nature </a:t>
            </a:r>
          </a:p>
        </p:txBody>
      </p:sp>
      <p:pic>
        <p:nvPicPr>
          <p:cNvPr id="3" name="image (1).png" descr="image (1).png">
            <a:extLst>
              <a:ext uri="{FF2B5EF4-FFF2-40B4-BE49-F238E27FC236}">
                <a16:creationId xmlns:a16="http://schemas.microsoft.com/office/drawing/2014/main" id="{6CF66676-19ED-8E61-B757-F67032853207}"/>
              </a:ext>
            </a:extLst>
          </p:cNvPr>
          <p:cNvPicPr>
            <a:picLocks noChangeAspect="1"/>
          </p:cNvPicPr>
          <p:nvPr/>
        </p:nvPicPr>
        <p:blipFill>
          <a:blip r:embed="rId3">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27"/>
                                        </p:tgtEl>
                                        <p:attrNameLst>
                                          <p:attrName>style.visibility</p:attrName>
                                        </p:attrNameLst>
                                      </p:cBhvr>
                                      <p:to>
                                        <p:strVal val="visible"/>
                                      </p:to>
                                    </p:set>
                                    <p:animEffect transition="in" filter="dissolve">
                                      <p:cBhvr>
                                        <p:cTn id="7" dur="400"/>
                                        <p:tgtEl>
                                          <p:spTgt spid="12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2" nodeType="clickEffect">
                                  <p:stCondLst>
                                    <p:cond delay="0"/>
                                  </p:stCondLst>
                                  <p:iterate>
                                    <p:tmAbs val="0"/>
                                  </p:iterate>
                                  <p:childTnLst>
                                    <p:set>
                                      <p:cBhvr>
                                        <p:cTn id="11" fill="hold"/>
                                        <p:tgtEl>
                                          <p:spTgt spid="1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1" animBg="1" advAuto="0"/>
      <p:bldP spid="128" grpId="2"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VIDEO"/>
          <p:cNvSpPr txBox="1"/>
          <p:nvPr/>
        </p:nvSpPr>
        <p:spPr>
          <a:xfrm>
            <a:off x="9272770" y="65479"/>
            <a:ext cx="4540549" cy="180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1200" i="1">
                <a:latin typeface="Helvetica"/>
                <a:ea typeface="Helvetica"/>
                <a:cs typeface="Helvetica"/>
                <a:sym typeface="Helvetica"/>
              </a:defRPr>
            </a:lvl1pPr>
          </a:lstStyle>
          <a:p>
            <a:r>
              <a:rPr dirty="0"/>
              <a:t>VIDEO</a:t>
            </a:r>
          </a:p>
        </p:txBody>
      </p:sp>
      <p:sp>
        <p:nvSpPr>
          <p:cNvPr id="133" name="source: ISD, Hong Kong Government"/>
          <p:cNvSpPr txBox="1"/>
          <p:nvPr/>
        </p:nvSpPr>
        <p:spPr>
          <a:xfrm>
            <a:off x="18925498" y="13044113"/>
            <a:ext cx="5373360" cy="48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500">
                <a:latin typeface="Helvetica"/>
                <a:ea typeface="Helvetica"/>
                <a:cs typeface="Helvetica"/>
                <a:sym typeface="Helvetica"/>
              </a:defRPr>
            </a:lvl1pPr>
          </a:lstStyle>
          <a:p>
            <a:r>
              <a:t>source: ISD, Hong Kong Government</a:t>
            </a:r>
          </a:p>
        </p:txBody>
      </p:sp>
      <p:pic>
        <p:nvPicPr>
          <p:cNvPr id="134" name="Y2Mate.is - People, Trees, Harmony-7tMMmyW6t_Y-480p-1655327906479.mp4">
            <a:extLst>
              <a:ext uri="{C183D7F6-B498-43B3-948B-1728B52AA6E4}">
                <adec:decorative xmlns:adec="http://schemas.microsoft.com/office/drawing/2017/decorative" val="1"/>
              </a:ext>
            </a:extLst>
          </p:cNvPr>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4703636" y="3012141"/>
            <a:ext cx="13781588" cy="10514573"/>
          </a:xfrm>
          <a:prstGeom prst="rect">
            <a:avLst/>
          </a:prstGeom>
          <a:ln w="12700">
            <a:miter lim="400000"/>
          </a:ln>
        </p:spPr>
      </p:pic>
      <p:sp>
        <p:nvSpPr>
          <p:cNvPr id="2" name="TextBox 1">
            <a:extLst>
              <a:ext uri="{FF2B5EF4-FFF2-40B4-BE49-F238E27FC236}">
                <a16:creationId xmlns:a16="http://schemas.microsoft.com/office/drawing/2014/main" id="{E4AEBD74-7138-A6E4-6692-4FB637E127CC}"/>
              </a:ext>
            </a:extLst>
          </p:cNvPr>
          <p:cNvSpPr txBox="1"/>
          <p:nvPr/>
        </p:nvSpPr>
        <p:spPr>
          <a:xfrm>
            <a:off x="4951636" y="1579561"/>
            <a:ext cx="13182815" cy="17645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HK" sz="2000" dirty="0">
                <a:solidFill>
                  <a:schemeClr val="tx1"/>
                </a:solidFill>
                <a:effectLst/>
                <a:latin typeface="Helvetica Neue" panose="02000503000000020004" pitchFamily="2" charset="0"/>
              </a:rPr>
              <a:t>Before we being the demonstration, I want to introduce a short video which will summarise our goals, in fact this video was created by the HK Government and was </a:t>
            </a:r>
            <a:r>
              <a:rPr lang="en-HK" sz="2800" dirty="0">
                <a:solidFill>
                  <a:schemeClr val="tx1"/>
                </a:solidFill>
                <a:effectLst/>
                <a:latin typeface="Helvetica Neue" panose="02000503000000020004" pitchFamily="2" charset="0"/>
              </a:rPr>
              <a:t>recently</a:t>
            </a:r>
            <a:r>
              <a:rPr lang="en-HK" sz="2000" dirty="0">
                <a:solidFill>
                  <a:schemeClr val="tx1"/>
                </a:solidFill>
                <a:effectLst/>
                <a:latin typeface="Helvetica Neue" panose="02000503000000020004" pitchFamily="2" charset="0"/>
              </a:rPr>
              <a:t> showcased on TVB pearl, this video will clearly highlight our aims and objective.  </a:t>
            </a:r>
            <a:br>
              <a:rPr lang="en-HK" sz="2000" dirty="0">
                <a:solidFill>
                  <a:schemeClr val="tx1"/>
                </a:solidFill>
                <a:effectLst/>
                <a:latin typeface="Helvetica Neue" panose="02000503000000020004" pitchFamily="2" charset="0"/>
              </a:rPr>
            </a:br>
            <a:br>
              <a:rPr lang="en-HK" sz="2000" dirty="0">
                <a:solidFill>
                  <a:schemeClr val="tx1"/>
                </a:solidFill>
                <a:effectLst/>
                <a:latin typeface="Helvetica Neue" panose="02000503000000020004" pitchFamily="2" charset="0"/>
              </a:rPr>
            </a:br>
            <a:endParaRPr kumimoji="0" lang="en-US" sz="20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3" name="image (1).png" descr="image (1).png">
            <a:extLst>
              <a:ext uri="{FF2B5EF4-FFF2-40B4-BE49-F238E27FC236}">
                <a16:creationId xmlns:a16="http://schemas.microsoft.com/office/drawing/2014/main" id="{26601D0C-5E9B-CE53-7883-4C1547C39B2A}"/>
              </a:ext>
            </a:extLst>
          </p:cNvPr>
          <p:cNvPicPr>
            <a:picLocks noChangeAspect="1"/>
          </p:cNvPicPr>
          <p:nvPr/>
        </p:nvPicPr>
        <p:blipFill>
          <a:blip r:embed="rId6">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134"/>
                                        </p:tgtEl>
                                        <p:attrNameLst>
                                          <p:attrName>style.visibility</p:attrName>
                                        </p:attrNameLst>
                                      </p:cBhvr>
                                      <p:to>
                                        <p:strVal val="visible"/>
                                      </p:to>
                                    </p:set>
                                    <p:anim calcmode="lin" valueType="num">
                                      <p:cBhvr>
                                        <p:cTn id="7" dur="500" fill="hold"/>
                                        <p:tgtEl>
                                          <p:spTgt spid="134"/>
                                        </p:tgtEl>
                                        <p:attrNameLst>
                                          <p:attrName>ppt_w</p:attrName>
                                        </p:attrNameLst>
                                      </p:cBhvr>
                                      <p:tavLst>
                                        <p:tav tm="0">
                                          <p:val>
                                            <p:fltVal val="0"/>
                                          </p:val>
                                        </p:tav>
                                        <p:tav tm="100000">
                                          <p:val>
                                            <p:strVal val="#ppt_w"/>
                                          </p:val>
                                        </p:tav>
                                      </p:tavLst>
                                    </p:anim>
                                    <p:anim calcmode="lin" valueType="num">
                                      <p:cBhvr>
                                        <p:cTn id="8" dur="500" fill="hold"/>
                                        <p:tgtEl>
                                          <p:spTgt spid="134"/>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1" presetClass="mediacall" presetSubtype="0" fill="hold" nodeType="afterEffect">
                                  <p:stCondLst>
                                    <p:cond delay="0"/>
                                  </p:stCondLst>
                                  <p:childTnLst>
                                    <p:cmd type="call" cmd="playFrom(0.0)">
                                      <p:cBhvr>
                                        <p:cTn id="11"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2" fill="hold" display="0">
                  <p:stCondLst>
                    <p:cond delay="indefinite"/>
                  </p:stCondLst>
                </p:cTn>
                <p:tgtEl>
                  <p:spTgt spid="134"/>
                </p:tgtEl>
              </p:cMediaNode>
            </p:video>
            <p:seq concurrent="1" prevAc="none" nextAc="seek">
              <p:cTn id="13" restart="whenNotActive" fill="hold" evtFilter="cancelBubble" nodeType="interactiveSeq">
                <p:stCondLst>
                  <p:cond evt="onClick" delay="0">
                    <p:tgtEl>
                      <p:spTgt spid="13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134"/>
                                        </p:tgtEl>
                                      </p:cBhvr>
                                    </p:cmd>
                                  </p:childTnLst>
                                </p:cTn>
                              </p:par>
                            </p:childTnLst>
                          </p:cTn>
                        </p:par>
                      </p:childTnLst>
                    </p:cTn>
                  </p:par>
                </p:childTnLst>
              </p:cTn>
              <p:nextCondLst>
                <p:cond evt="onClick" delay="0">
                  <p:tgtEl>
                    <p:spTgt spid="134"/>
                  </p:tgtEl>
                </p:cond>
              </p:nextCondLst>
            </p:seq>
          </p:childTnLst>
        </p:cTn>
      </p:par>
    </p:tnLst>
    <p:bldLst>
      <p:bldP spid="134" grpId="1"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8" name="iPhone 14 Pro in deep purple color_Screenshot 2023-01-08 at 3.06.39 AM.png" descr="iPhone 14 Pro in deep purple color_Screenshot 2023-01-08 at 3.06.39 AM.png"/>
          <p:cNvPicPr>
            <a:picLocks noChangeAspect="1"/>
          </p:cNvPicPr>
          <p:nvPr/>
        </p:nvPicPr>
        <p:blipFill>
          <a:blip r:embed="rId3"/>
          <a:stretch>
            <a:fillRect/>
          </a:stretch>
        </p:blipFill>
        <p:spPr>
          <a:xfrm>
            <a:off x="6559393" y="-1239136"/>
            <a:ext cx="24384001" cy="17068801"/>
          </a:xfrm>
          <a:prstGeom prst="rect">
            <a:avLst/>
          </a:prstGeom>
          <a:ln w="12700">
            <a:miter lim="400000"/>
          </a:ln>
        </p:spPr>
      </p:pic>
      <p:sp>
        <p:nvSpPr>
          <p:cNvPr id="139" name="Modern UI/UX…"/>
          <p:cNvSpPr txBox="1"/>
          <p:nvPr/>
        </p:nvSpPr>
        <p:spPr>
          <a:xfrm>
            <a:off x="2075799" y="2903558"/>
            <a:ext cx="10452736" cy="10007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228600" indent="-228600" algn="l">
              <a:lnSpc>
                <a:spcPct val="150000"/>
              </a:lnSpc>
              <a:buSzPct val="100000"/>
              <a:buChar char="•"/>
              <a:defRPr sz="5000"/>
            </a:pPr>
            <a:r>
              <a:rPr dirty="0"/>
              <a:t> Modern UI/UX</a:t>
            </a:r>
          </a:p>
          <a:p>
            <a:pPr marL="228600" indent="-228600" algn="l">
              <a:lnSpc>
                <a:spcPct val="150000"/>
              </a:lnSpc>
              <a:buSzPct val="100000"/>
              <a:buChar char="•"/>
              <a:defRPr sz="5000"/>
            </a:pPr>
            <a:r>
              <a:rPr dirty="0"/>
              <a:t> Responsive</a:t>
            </a:r>
          </a:p>
          <a:p>
            <a:pPr marL="228600" indent="-228600" algn="l">
              <a:lnSpc>
                <a:spcPct val="150000"/>
              </a:lnSpc>
              <a:buSzPct val="100000"/>
              <a:buChar char="•"/>
              <a:defRPr sz="5000"/>
            </a:pPr>
            <a:r>
              <a:rPr dirty="0"/>
              <a:t>~1.5s loading time</a:t>
            </a:r>
          </a:p>
          <a:p>
            <a:pPr marL="228600" indent="-228600" algn="l">
              <a:lnSpc>
                <a:spcPct val="150000"/>
              </a:lnSpc>
              <a:buSzPct val="100000"/>
              <a:buChar char="•"/>
              <a:defRPr sz="5000"/>
            </a:pPr>
            <a:r>
              <a:rPr dirty="0"/>
              <a:t> Single code base / Multi platform</a:t>
            </a:r>
          </a:p>
          <a:p>
            <a:pPr marL="228600" indent="-228600" algn="l">
              <a:lnSpc>
                <a:spcPct val="150000"/>
              </a:lnSpc>
              <a:buSzPct val="100000"/>
              <a:buChar char="•"/>
              <a:defRPr sz="5000"/>
            </a:pPr>
            <a:r>
              <a:rPr dirty="0"/>
              <a:t> Follows common design principles</a:t>
            </a:r>
          </a:p>
          <a:p>
            <a:pPr marL="228600" indent="-228600" algn="l">
              <a:lnSpc>
                <a:spcPct val="150000"/>
              </a:lnSpc>
              <a:buSzPct val="100000"/>
              <a:buChar char="•"/>
              <a:defRPr sz="5000"/>
            </a:pPr>
            <a:r>
              <a:rPr dirty="0"/>
              <a:t> Follow clients branding theme</a:t>
            </a:r>
          </a:p>
          <a:p>
            <a:pPr marL="228600" indent="-228600" algn="l">
              <a:lnSpc>
                <a:spcPct val="150000"/>
              </a:lnSpc>
              <a:buSzPct val="100000"/>
              <a:buChar char="•"/>
              <a:defRPr sz="5000"/>
            </a:pPr>
            <a:r>
              <a:rPr dirty="0"/>
              <a:t> Accessible</a:t>
            </a:r>
          </a:p>
          <a:p>
            <a:pPr marL="228600" indent="-228600" algn="l">
              <a:lnSpc>
                <a:spcPct val="150000"/>
              </a:lnSpc>
              <a:buSzPct val="100000"/>
              <a:buChar char="•"/>
              <a:defRPr sz="5000"/>
            </a:pPr>
            <a:r>
              <a:rPr dirty="0"/>
              <a:t> Secure (OWASP compliant)</a:t>
            </a:r>
          </a:p>
          <a:p>
            <a:pPr marL="228600" indent="-228600" algn="l">
              <a:lnSpc>
                <a:spcPct val="150000"/>
              </a:lnSpc>
              <a:buSzPct val="100000"/>
              <a:buChar char="•"/>
              <a:defRPr sz="5000"/>
            </a:pPr>
            <a:r>
              <a:rPr dirty="0"/>
              <a:t> Engagement</a:t>
            </a:r>
          </a:p>
        </p:txBody>
      </p:sp>
      <p:sp>
        <p:nvSpPr>
          <p:cNvPr id="140" name="PEOPLE, TREES, HARMONY"/>
          <p:cNvSpPr txBox="1"/>
          <p:nvPr/>
        </p:nvSpPr>
        <p:spPr>
          <a:xfrm>
            <a:off x="7407068" y="347641"/>
            <a:ext cx="9140950"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i="1" u="sng">
                <a:latin typeface="Helvetica"/>
                <a:ea typeface="Helvetica"/>
                <a:cs typeface="Helvetica"/>
                <a:sym typeface="Helvetica"/>
              </a:defRPr>
            </a:lvl1pPr>
          </a:lstStyle>
          <a:p>
            <a:r>
              <a:t>PEOPLE, TREES, HARMONY</a:t>
            </a:r>
          </a:p>
        </p:txBody>
      </p:sp>
      <p:sp>
        <p:nvSpPr>
          <p:cNvPr id="141" name="How can we achieve this?"/>
          <p:cNvSpPr txBox="1"/>
          <p:nvPr/>
        </p:nvSpPr>
        <p:spPr>
          <a:xfrm>
            <a:off x="7846583" y="1625600"/>
            <a:ext cx="8261921"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atin typeface="Helvetica"/>
                <a:ea typeface="Helvetica"/>
                <a:cs typeface="Helvetica"/>
                <a:sym typeface="Helvetica"/>
              </a:defRPr>
            </a:lvl1pPr>
          </a:lstStyle>
          <a:p>
            <a:r>
              <a:t>How can we achieve this?</a:t>
            </a:r>
          </a:p>
        </p:txBody>
      </p:sp>
      <p:pic>
        <p:nvPicPr>
          <p:cNvPr id="2" name="image (1).png" descr="image (1).png">
            <a:extLst>
              <a:ext uri="{FF2B5EF4-FFF2-40B4-BE49-F238E27FC236}">
                <a16:creationId xmlns:a16="http://schemas.microsoft.com/office/drawing/2014/main" id="{50A89725-6A0A-1CB4-2C9A-FF36615546E9}"/>
              </a:ext>
            </a:extLst>
          </p:cNvPr>
          <p:cNvPicPr>
            <a:picLocks noChangeAspect="1"/>
          </p:cNvPicPr>
          <p:nvPr/>
        </p:nvPicPr>
        <p:blipFill>
          <a:blip r:embed="rId4">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4" fill="hold" grpId="1" nodeType="clickEffect">
                                  <p:stCondLst>
                                    <p:cond delay="0"/>
                                  </p:stCondLst>
                                  <p:iterate>
                                    <p:tmAbs val="0"/>
                                  </p:iterate>
                                  <p:childTnLst>
                                    <p:set>
                                      <p:cBhvr>
                                        <p:cTn id="6" fill="hold"/>
                                        <p:tgtEl>
                                          <p:spTgt spid="138"/>
                                        </p:tgtEl>
                                        <p:attrNameLst>
                                          <p:attrName>style.visibility</p:attrName>
                                        </p:attrNameLst>
                                      </p:cBhvr>
                                      <p:to>
                                        <p:strVal val="visible"/>
                                      </p:to>
                                    </p:set>
                                    <p:anim calcmode="lin" valueType="num">
                                      <p:cBhvr>
                                        <p:cTn id="7" dur="1000" fill="hold"/>
                                        <p:tgtEl>
                                          <p:spTgt spid="138"/>
                                        </p:tgtEl>
                                        <p:attrNameLst>
                                          <p:attrName>ppt_x</p:attrName>
                                        </p:attrNameLst>
                                      </p:cBhvr>
                                      <p:tavLst>
                                        <p:tav tm="0">
                                          <p:val>
                                            <p:strVal val="#ppt_x"/>
                                          </p:val>
                                        </p:tav>
                                        <p:tav tm="100000">
                                          <p:val>
                                            <p:strVal val="#ppt_x"/>
                                          </p:val>
                                        </p:tav>
                                      </p:tavLst>
                                    </p:anim>
                                    <p:anim calcmode="lin" valueType="num">
                                      <p:cBhvr>
                                        <p:cTn id="8" dur="1000" fill="hold"/>
                                        <p:tgtEl>
                                          <p:spTgt spid="13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139">
                                            <p:bg/>
                                          </p:spTgt>
                                        </p:tgtEl>
                                        <p:attrNameLst>
                                          <p:attrName>style.visibility</p:attrName>
                                        </p:attrNameLst>
                                      </p:cBhvr>
                                      <p:to>
                                        <p:strVal val="visible"/>
                                      </p:to>
                                    </p:set>
                                  </p:childTnLst>
                                </p:cTn>
                              </p:par>
                              <p:par>
                                <p:cTn id="13" presetID="1" presetClass="entr" presetSubtype="0" fill="hold" grpId="2" nodeType="withEffect">
                                  <p:stCondLst>
                                    <p:cond delay="0"/>
                                  </p:stCondLst>
                                  <p:iterate>
                                    <p:tmAbs val="0"/>
                                  </p:iterate>
                                  <p:childTnLst>
                                    <p:set>
                                      <p:cBhvr>
                                        <p:cTn id="14" fill="hold"/>
                                        <p:tgtEl>
                                          <p:spTgt spid="139">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iterate>
                                    <p:tmAbs val="0"/>
                                  </p:iterate>
                                  <p:childTnLst>
                                    <p:set>
                                      <p:cBhvr>
                                        <p:cTn id="18" fill="hold"/>
                                        <p:tgtEl>
                                          <p:spTgt spid="139">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2" nodeType="clickEffect">
                                  <p:stCondLst>
                                    <p:cond delay="0"/>
                                  </p:stCondLst>
                                  <p:iterate>
                                    <p:tmAbs val="0"/>
                                  </p:iterate>
                                  <p:childTnLst>
                                    <p:set>
                                      <p:cBhvr>
                                        <p:cTn id="22" fill="hold"/>
                                        <p:tgtEl>
                                          <p:spTgt spid="139">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2" nodeType="clickEffect">
                                  <p:stCondLst>
                                    <p:cond delay="0"/>
                                  </p:stCondLst>
                                  <p:iterate>
                                    <p:tmAbs val="0"/>
                                  </p:iterate>
                                  <p:childTnLst>
                                    <p:set>
                                      <p:cBhvr>
                                        <p:cTn id="26" fill="hold"/>
                                        <p:tgtEl>
                                          <p:spTgt spid="139">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2" nodeType="clickEffect">
                                  <p:stCondLst>
                                    <p:cond delay="0"/>
                                  </p:stCondLst>
                                  <p:iterate>
                                    <p:tmAbs val="0"/>
                                  </p:iterate>
                                  <p:childTnLst>
                                    <p:set>
                                      <p:cBhvr>
                                        <p:cTn id="30" fill="hold"/>
                                        <p:tgtEl>
                                          <p:spTgt spid="139">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2" nodeType="clickEffect">
                                  <p:stCondLst>
                                    <p:cond delay="0"/>
                                  </p:stCondLst>
                                  <p:iterate>
                                    <p:tmAbs val="0"/>
                                  </p:iterate>
                                  <p:childTnLst>
                                    <p:set>
                                      <p:cBhvr>
                                        <p:cTn id="34" fill="hold"/>
                                        <p:tgtEl>
                                          <p:spTgt spid="139">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2" nodeType="clickEffect">
                                  <p:stCondLst>
                                    <p:cond delay="0"/>
                                  </p:stCondLst>
                                  <p:iterate>
                                    <p:tmAbs val="0"/>
                                  </p:iterate>
                                  <p:childTnLst>
                                    <p:set>
                                      <p:cBhvr>
                                        <p:cTn id="38" fill="hold"/>
                                        <p:tgtEl>
                                          <p:spTgt spid="139">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2" nodeType="clickEffect">
                                  <p:stCondLst>
                                    <p:cond delay="0"/>
                                  </p:stCondLst>
                                  <p:iterate>
                                    <p:tmAbs val="0"/>
                                  </p:iterate>
                                  <p:childTnLst>
                                    <p:set>
                                      <p:cBhvr>
                                        <p:cTn id="42" fill="hold"/>
                                        <p:tgtEl>
                                          <p:spTgt spid="139">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2" nodeType="clickEffect">
                                  <p:stCondLst>
                                    <p:cond delay="0"/>
                                  </p:stCondLst>
                                  <p:iterate>
                                    <p:tmAbs val="0"/>
                                  </p:iterate>
                                  <p:childTnLst>
                                    <p:set>
                                      <p:cBhvr>
                                        <p:cTn id="46" fill="hold"/>
                                        <p:tgtEl>
                                          <p:spTgt spid="13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1" animBg="1" advAuto="0"/>
      <p:bldP spid="139" grpId="2"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CMS"/>
          <p:cNvSpPr txBox="1"/>
          <p:nvPr/>
        </p:nvSpPr>
        <p:spPr>
          <a:xfrm>
            <a:off x="730750" y="321659"/>
            <a:ext cx="2424990" cy="1384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8400"/>
            </a:lvl1pPr>
          </a:lstStyle>
          <a:p>
            <a:r>
              <a:t>CMS</a:t>
            </a:r>
          </a:p>
        </p:txBody>
      </p:sp>
      <p:sp>
        <p:nvSpPr>
          <p:cNvPr id="146" name="Knowledge base"/>
          <p:cNvSpPr txBox="1"/>
          <p:nvPr/>
        </p:nvSpPr>
        <p:spPr>
          <a:xfrm>
            <a:off x="4809827" y="1625600"/>
            <a:ext cx="5105605"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Knowledge base</a:t>
            </a:r>
          </a:p>
        </p:txBody>
      </p:sp>
      <p:sp>
        <p:nvSpPr>
          <p:cNvPr id="147" name="Gamification"/>
          <p:cNvSpPr txBox="1"/>
          <p:nvPr/>
        </p:nvSpPr>
        <p:spPr>
          <a:xfrm>
            <a:off x="404567" y="3304544"/>
            <a:ext cx="3821126"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Gamification</a:t>
            </a:r>
          </a:p>
        </p:txBody>
      </p:sp>
      <p:sp>
        <p:nvSpPr>
          <p:cNvPr id="148" name="Adaptable"/>
          <p:cNvSpPr txBox="1"/>
          <p:nvPr/>
        </p:nvSpPr>
        <p:spPr>
          <a:xfrm>
            <a:off x="5008284" y="4711888"/>
            <a:ext cx="4323437" cy="1181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7100"/>
            </a:lvl1pPr>
          </a:lstStyle>
          <a:p>
            <a:r>
              <a:t>Adaptable</a:t>
            </a:r>
          </a:p>
        </p:txBody>
      </p:sp>
      <p:sp>
        <p:nvSpPr>
          <p:cNvPr id="149" name="Charts"/>
          <p:cNvSpPr txBox="1"/>
          <p:nvPr/>
        </p:nvSpPr>
        <p:spPr>
          <a:xfrm>
            <a:off x="755614" y="5792129"/>
            <a:ext cx="3119032" cy="1219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7300"/>
            </a:lvl1pPr>
          </a:lstStyle>
          <a:p>
            <a:r>
              <a:t>Charts </a:t>
            </a:r>
          </a:p>
        </p:txBody>
      </p:sp>
      <p:pic>
        <p:nvPicPr>
          <p:cNvPr id="150" name="Studio Display_screely-1673121990346.png" descr="Studio Display_screely-1673121990346.png"/>
          <p:cNvPicPr>
            <a:picLocks noChangeAspect="1"/>
          </p:cNvPicPr>
          <p:nvPr/>
        </p:nvPicPr>
        <p:blipFill>
          <a:blip r:embed="rId3"/>
          <a:stretch>
            <a:fillRect/>
          </a:stretch>
        </p:blipFill>
        <p:spPr>
          <a:xfrm>
            <a:off x="6334193" y="-777752"/>
            <a:ext cx="23065761" cy="16146032"/>
          </a:xfrm>
          <a:prstGeom prst="rect">
            <a:avLst/>
          </a:prstGeom>
          <a:ln w="12700">
            <a:miter lim="400000"/>
          </a:ln>
        </p:spPr>
      </p:pic>
      <p:sp>
        <p:nvSpPr>
          <p:cNvPr id="151" name="User behaviour analytics"/>
          <p:cNvSpPr txBox="1"/>
          <p:nvPr/>
        </p:nvSpPr>
        <p:spPr>
          <a:xfrm>
            <a:off x="2603729" y="7878351"/>
            <a:ext cx="7601256"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User behaviour analytics </a:t>
            </a:r>
          </a:p>
        </p:txBody>
      </p:sp>
      <p:sp>
        <p:nvSpPr>
          <p:cNvPr id="152" name="Integration with Government API’s"/>
          <p:cNvSpPr txBox="1"/>
          <p:nvPr/>
        </p:nvSpPr>
        <p:spPr>
          <a:xfrm>
            <a:off x="2314176" y="11097500"/>
            <a:ext cx="10096908"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Integration with Government API’s</a:t>
            </a:r>
          </a:p>
        </p:txBody>
      </p:sp>
      <p:sp>
        <p:nvSpPr>
          <p:cNvPr id="153" name="+ many more"/>
          <p:cNvSpPr txBox="1"/>
          <p:nvPr/>
        </p:nvSpPr>
        <p:spPr>
          <a:xfrm>
            <a:off x="9928505" y="12474822"/>
            <a:ext cx="4024529" cy="889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many more</a:t>
            </a:r>
          </a:p>
        </p:txBody>
      </p:sp>
      <p:sp>
        <p:nvSpPr>
          <p:cNvPr id="154" name="Dark &amp; Light Mode"/>
          <p:cNvSpPr txBox="1"/>
          <p:nvPr/>
        </p:nvSpPr>
        <p:spPr>
          <a:xfrm>
            <a:off x="400317" y="9437126"/>
            <a:ext cx="6295112" cy="990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800"/>
            </a:lvl1pPr>
          </a:lstStyle>
          <a:p>
            <a:r>
              <a:rPr dirty="0"/>
              <a:t>Dark &amp; Light Mode</a:t>
            </a:r>
          </a:p>
        </p:txBody>
      </p:sp>
      <p:pic>
        <p:nvPicPr>
          <p:cNvPr id="2" name="image (1).png" descr="image (1).png">
            <a:extLst>
              <a:ext uri="{FF2B5EF4-FFF2-40B4-BE49-F238E27FC236}">
                <a16:creationId xmlns:a16="http://schemas.microsoft.com/office/drawing/2014/main" id="{8161F099-FE13-010D-FEE4-123315D37950}"/>
              </a:ext>
            </a:extLst>
          </p:cNvPr>
          <p:cNvPicPr>
            <a:picLocks noChangeAspect="1"/>
          </p:cNvPicPr>
          <p:nvPr/>
        </p:nvPicPr>
        <p:blipFill>
          <a:blip r:embed="rId4">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4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15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15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9" nodeType="clickEffect">
                                  <p:stCondLst>
                                    <p:cond delay="0"/>
                                  </p:stCondLst>
                                  <p:iterate>
                                    <p:tmAbs val="0"/>
                                  </p:iterate>
                                  <p:childTnLst>
                                    <p:set>
                                      <p:cBhvr>
                                        <p:cTn id="38" fill="hold"/>
                                        <p:tgtEl>
                                          <p:spTgt spid="1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1" animBg="1" advAuto="0"/>
      <p:bldP spid="146" grpId="2" animBg="1" advAuto="0"/>
      <p:bldP spid="147" grpId="3" animBg="1" advAuto="0"/>
      <p:bldP spid="148" grpId="4" animBg="1" advAuto="0"/>
      <p:bldP spid="149" grpId="5" animBg="1" advAuto="0"/>
      <p:bldP spid="151" grpId="6" animBg="1" advAuto="0"/>
      <p:bldP spid="152" grpId="8" animBg="1" advAuto="0"/>
      <p:bldP spid="153" grpId="9" animBg="1" advAuto="0"/>
      <p:bldP spid="154" grpId="7"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roduct Demo"/>
          <p:cNvSpPr txBox="1">
            <a:spLocks noGrp="1"/>
          </p:cNvSpPr>
          <p:nvPr>
            <p:ph type="title"/>
          </p:nvPr>
        </p:nvSpPr>
        <p:spPr>
          <a:xfrm>
            <a:off x="1733550" y="4702752"/>
            <a:ext cx="20815300" cy="2984501"/>
          </a:xfrm>
          <a:prstGeom prst="rect">
            <a:avLst/>
          </a:prstGeom>
        </p:spPr>
        <p:txBody>
          <a:bodyPr/>
          <a:lstStyle>
            <a:lvl1pPr>
              <a:defRPr b="1" i="1">
                <a:latin typeface="Helvetica"/>
                <a:ea typeface="Helvetica"/>
                <a:cs typeface="Helvetica"/>
                <a:sym typeface="Helvetica"/>
              </a:defRPr>
            </a:lvl1pPr>
          </a:lstStyle>
          <a:p>
            <a:r>
              <a:t>Product Demo</a:t>
            </a:r>
          </a:p>
        </p:txBody>
      </p:sp>
      <p:pic>
        <p:nvPicPr>
          <p:cNvPr id="2" name="image (1).png" descr="image (1).png">
            <a:extLst>
              <a:ext uri="{FF2B5EF4-FFF2-40B4-BE49-F238E27FC236}">
                <a16:creationId xmlns:a16="http://schemas.microsoft.com/office/drawing/2014/main" id="{6D89FD96-CFBF-6722-426F-58D40844C9A5}"/>
              </a:ext>
            </a:extLst>
          </p:cNvPr>
          <p:cNvPicPr>
            <a:picLocks noChangeAspect="1"/>
          </p:cNvPicPr>
          <p:nvPr/>
        </p:nvPicPr>
        <p:blipFill>
          <a:blip r:embed="rId3">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Product Plan"/>
          <p:cNvSpPr txBox="1">
            <a:spLocks noGrp="1"/>
          </p:cNvSpPr>
          <p:nvPr>
            <p:ph type="title"/>
          </p:nvPr>
        </p:nvSpPr>
        <p:spPr>
          <a:xfrm>
            <a:off x="603116" y="39795"/>
            <a:ext cx="21996536" cy="2984501"/>
          </a:xfrm>
          <a:prstGeom prst="rect">
            <a:avLst/>
          </a:prstGeom>
        </p:spPr>
        <p:txBody>
          <a:bodyPr/>
          <a:lstStyle>
            <a:lvl1pPr>
              <a:defRPr sz="8200" b="1">
                <a:latin typeface="Helvetica"/>
                <a:ea typeface="Helvetica"/>
                <a:cs typeface="Helvetica"/>
                <a:sym typeface="Helvetica"/>
              </a:defRPr>
            </a:lvl1pPr>
          </a:lstStyle>
          <a:p>
            <a:r>
              <a:rPr dirty="0"/>
              <a:t>Product Plan</a:t>
            </a:r>
            <a:r>
              <a:rPr lang="en-US" dirty="0"/>
              <a:t> Overview</a:t>
            </a:r>
            <a:endParaRPr dirty="0"/>
          </a:p>
        </p:txBody>
      </p:sp>
      <p:sp>
        <p:nvSpPr>
          <p:cNvPr id="2" name="TextBox 1">
            <a:extLst>
              <a:ext uri="{FF2B5EF4-FFF2-40B4-BE49-F238E27FC236}">
                <a16:creationId xmlns:a16="http://schemas.microsoft.com/office/drawing/2014/main" id="{C114F4FD-D6C5-063C-C3DD-3B1D6C00C7E1}"/>
              </a:ext>
            </a:extLst>
          </p:cNvPr>
          <p:cNvSpPr txBox="1"/>
          <p:nvPr/>
        </p:nvSpPr>
        <p:spPr>
          <a:xfrm>
            <a:off x="5191880" y="2176660"/>
            <a:ext cx="13135031"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400" dirty="0">
                <a:solidFill>
                  <a:schemeClr val="tx1"/>
                </a:solidFill>
              </a:rPr>
              <a:t>Our full product plan is available for viewing in our repository shared with you earlier, below are some highlights and progress updates. Please visit our shared repo for more information.</a:t>
            </a:r>
            <a:endParaRPr kumimoji="0" lang="en-US" sz="2400" b="0" i="0" u="none" strike="noStrike" cap="none" spc="0" normalizeH="0" baseline="0" dirty="0">
              <a:ln>
                <a:noFill/>
              </a:ln>
              <a:solidFill>
                <a:schemeClr val="tx1"/>
              </a:solidFill>
              <a:effectLst/>
              <a:uFillTx/>
              <a:latin typeface="+mn-lt"/>
              <a:ea typeface="+mn-ea"/>
              <a:cs typeface="+mn-cs"/>
              <a:sym typeface="Helvetica Light"/>
            </a:endParaRPr>
          </a:p>
        </p:txBody>
      </p:sp>
      <p:sp>
        <p:nvSpPr>
          <p:cNvPr id="4" name="TextBox 3">
            <a:extLst>
              <a:ext uri="{FF2B5EF4-FFF2-40B4-BE49-F238E27FC236}">
                <a16:creationId xmlns:a16="http://schemas.microsoft.com/office/drawing/2014/main" id="{6C5E8D9C-A3AD-104A-1B40-780CBC76C409}"/>
              </a:ext>
            </a:extLst>
          </p:cNvPr>
          <p:cNvSpPr txBox="1"/>
          <p:nvPr/>
        </p:nvSpPr>
        <p:spPr>
          <a:xfrm>
            <a:off x="10652531" y="5662524"/>
            <a:ext cx="102657" cy="9028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2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7" name="Modern UI/UX…">
            <a:extLst>
              <a:ext uri="{FF2B5EF4-FFF2-40B4-BE49-F238E27FC236}">
                <a16:creationId xmlns:a16="http://schemas.microsoft.com/office/drawing/2014/main" id="{B119983D-C8E5-C2FE-E8BB-AD7D7FADB57E}"/>
              </a:ext>
            </a:extLst>
          </p:cNvPr>
          <p:cNvSpPr txBox="1"/>
          <p:nvPr/>
        </p:nvSpPr>
        <p:spPr>
          <a:xfrm>
            <a:off x="1044667" y="4508754"/>
            <a:ext cx="21996536" cy="78720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a:lnSpc>
                <a:spcPct val="150000"/>
              </a:lnSpc>
              <a:buSzPct val="100000"/>
              <a:defRPr sz="5000"/>
            </a:pPr>
            <a:r>
              <a:rPr lang="en-US" sz="3200" b="1" u="sng" dirty="0"/>
              <a:t>High Level Overview &amp; Product Scope</a:t>
            </a:r>
          </a:p>
          <a:p>
            <a:pPr marL="228600" indent="-228600" algn="l">
              <a:lnSpc>
                <a:spcPct val="150000"/>
              </a:lnSpc>
              <a:buSzPct val="100000"/>
              <a:buChar char="•"/>
              <a:defRPr sz="5000"/>
            </a:pPr>
            <a:r>
              <a:rPr lang="en-US" sz="2500" dirty="0"/>
              <a:t>Provide a comprehensive &amp; consistent method for both beginner and advanced surveyors to record and retrieve tree species data by observation.</a:t>
            </a:r>
          </a:p>
          <a:p>
            <a:pPr marL="228600" indent="-228600" algn="l">
              <a:lnSpc>
                <a:spcPct val="150000"/>
              </a:lnSpc>
              <a:buSzPct val="100000"/>
              <a:buChar char="•"/>
              <a:defRPr sz="5000"/>
            </a:pPr>
            <a:r>
              <a:rPr lang="en-US" sz="2500" dirty="0"/>
              <a:t>Evaluate changes associated with tree species over time &amp; boost engagement with general public.</a:t>
            </a:r>
          </a:p>
          <a:p>
            <a:pPr marL="228600" indent="-228600" algn="l">
              <a:lnSpc>
                <a:spcPct val="150000"/>
              </a:lnSpc>
              <a:buSzPct val="100000"/>
              <a:buChar char="•"/>
              <a:defRPr sz="5000"/>
            </a:pPr>
            <a:endParaRPr lang="en-US" sz="2500" dirty="0"/>
          </a:p>
          <a:p>
            <a:pPr algn="l">
              <a:lnSpc>
                <a:spcPct val="150000"/>
              </a:lnSpc>
              <a:buSzPct val="100000"/>
              <a:defRPr sz="5000"/>
            </a:pPr>
            <a:r>
              <a:rPr lang="en-US" sz="3200" b="1" u="sng" dirty="0"/>
              <a:t>Progress Update (</a:t>
            </a:r>
            <a:r>
              <a:rPr lang="en-US" sz="1800" b="1" i="1" u="sng" dirty="0"/>
              <a:t>Product Backlog</a:t>
            </a:r>
            <a:r>
              <a:rPr lang="en-US" sz="1800" b="1" u="sng" dirty="0"/>
              <a:t>, not shared with the client during demo</a:t>
            </a:r>
            <a:r>
              <a:rPr lang="en-US" sz="3200" b="1" u="sng" dirty="0"/>
              <a:t>)</a:t>
            </a:r>
          </a:p>
          <a:p>
            <a:pPr marL="228600" indent="-228600" algn="l">
              <a:lnSpc>
                <a:spcPct val="150000"/>
              </a:lnSpc>
              <a:buSzPct val="100000"/>
              <a:buChar char="•"/>
              <a:defRPr sz="5000"/>
            </a:pPr>
            <a:r>
              <a:rPr lang="en-US" sz="2500" dirty="0"/>
              <a:t>Create a more engaging landing page experience for the general public after comments from the client.</a:t>
            </a:r>
          </a:p>
          <a:p>
            <a:pPr marL="228600" indent="-228600" algn="l">
              <a:lnSpc>
                <a:spcPct val="150000"/>
              </a:lnSpc>
              <a:buSzPct val="100000"/>
              <a:buChar char="•"/>
              <a:defRPr sz="5000"/>
            </a:pPr>
            <a:r>
              <a:rPr lang="en-US" sz="2500" dirty="0"/>
              <a:t>Remove the long copy writing on the Home page and replace with a gallery of highlighted images.</a:t>
            </a:r>
          </a:p>
          <a:p>
            <a:pPr marL="228600" indent="-228600" algn="l">
              <a:lnSpc>
                <a:spcPct val="150000"/>
              </a:lnSpc>
              <a:buSzPct val="100000"/>
              <a:buChar char="•"/>
              <a:defRPr sz="5000"/>
            </a:pPr>
            <a:r>
              <a:rPr lang="en-US" sz="2500" dirty="0"/>
              <a:t>Fix security issues on the backend </a:t>
            </a:r>
            <a:r>
              <a:rPr lang="en-US" sz="2500" dirty="0" err="1"/>
              <a:t>e.g</a:t>
            </a:r>
            <a:r>
              <a:rPr lang="en-US" sz="2500" dirty="0"/>
              <a:t> TLS certificate, MD5 Hashing of passwords, http-only cookies, provide consistent typeface on UI.</a:t>
            </a:r>
          </a:p>
          <a:p>
            <a:pPr marL="228600" indent="-228600" algn="l">
              <a:lnSpc>
                <a:spcPct val="150000"/>
              </a:lnSpc>
              <a:buSzPct val="100000"/>
              <a:buChar char="•"/>
              <a:defRPr sz="5000"/>
            </a:pPr>
            <a:r>
              <a:rPr lang="en-US" sz="2500" dirty="0"/>
              <a:t>Decide which one of the clients new requirements are </a:t>
            </a:r>
            <a:r>
              <a:rPr lang="en-US" sz="2500" i="1" u="sng" dirty="0"/>
              <a:t>within the scope</a:t>
            </a:r>
            <a:r>
              <a:rPr lang="en-US" sz="2500" dirty="0"/>
              <a:t> of the initial Project Plan, and prioritize the backlog accordingly.</a:t>
            </a:r>
          </a:p>
          <a:p>
            <a:pPr marL="228600" indent="-228600" algn="l">
              <a:lnSpc>
                <a:spcPct val="150000"/>
              </a:lnSpc>
              <a:buSzPct val="100000"/>
              <a:buChar char="•"/>
              <a:defRPr sz="5000"/>
            </a:pPr>
            <a:r>
              <a:rPr lang="en-US" sz="2500" dirty="0"/>
              <a:t>Prevent scope creep in order not to delay the project beyond the requirements already outlined.</a:t>
            </a:r>
          </a:p>
          <a:p>
            <a:pPr marL="228600" indent="-228600" algn="l">
              <a:lnSpc>
                <a:spcPct val="150000"/>
              </a:lnSpc>
              <a:buSzPct val="100000"/>
              <a:buChar char="•"/>
              <a:defRPr sz="5000"/>
            </a:pPr>
            <a:r>
              <a:rPr lang="en-US" sz="2500" dirty="0"/>
              <a:t>Prepare for our 4</a:t>
            </a:r>
            <a:r>
              <a:rPr lang="en-US" sz="2500" baseline="30000" dirty="0"/>
              <a:t>th</a:t>
            </a:r>
            <a:r>
              <a:rPr lang="en-US" sz="2500" dirty="0"/>
              <a:t> Sprint Week.</a:t>
            </a:r>
          </a:p>
          <a:p>
            <a:pPr marL="228600" indent="-228600" algn="l">
              <a:lnSpc>
                <a:spcPct val="150000"/>
              </a:lnSpc>
              <a:buSzPct val="100000"/>
              <a:buChar char="•"/>
              <a:defRPr sz="5000"/>
            </a:pPr>
            <a:endParaRPr lang="en-US" sz="2500" dirty="0"/>
          </a:p>
          <a:p>
            <a:pPr marL="228600" indent="-228600" algn="l">
              <a:lnSpc>
                <a:spcPct val="150000"/>
              </a:lnSpc>
              <a:buSzPct val="100000"/>
              <a:buChar char="•"/>
              <a:defRPr sz="5000"/>
            </a:pPr>
            <a:endParaRPr sz="2500" dirty="0"/>
          </a:p>
        </p:txBody>
      </p:sp>
      <p:pic>
        <p:nvPicPr>
          <p:cNvPr id="8" name="image (1).png" descr="image (1).png">
            <a:extLst>
              <a:ext uri="{FF2B5EF4-FFF2-40B4-BE49-F238E27FC236}">
                <a16:creationId xmlns:a16="http://schemas.microsoft.com/office/drawing/2014/main" id="{74954615-485E-8565-EB5A-26C484AA1185}"/>
              </a:ext>
            </a:extLst>
          </p:cNvPr>
          <p:cNvPicPr>
            <a:picLocks noChangeAspect="1"/>
          </p:cNvPicPr>
          <p:nvPr/>
        </p:nvPicPr>
        <p:blipFill>
          <a:blip r:embed="rId2">
            <a:alphaModFix amt="78603"/>
          </a:blip>
          <a:stretch>
            <a:fillRect/>
          </a:stretch>
        </p:blipFill>
        <p:spPr>
          <a:xfrm>
            <a:off x="336230" y="12295776"/>
            <a:ext cx="1098004" cy="1248133"/>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7">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7">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7">
                                            <p:txEl>
                                              <p:pRg st="2" end="2"/>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7">
                                            <p:txEl>
                                              <p:pRg st="4" end="4"/>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0"/>
                                  </p:stCondLst>
                                  <p:iterate>
                                    <p:tmAbs val="0"/>
                                  </p:iterate>
                                  <p:childTnLst>
                                    <p:set>
                                      <p:cBhvr>
                                        <p:cTn id="20" fill="hold"/>
                                        <p:tgtEl>
                                          <p:spTgt spid="7">
                                            <p:txEl>
                                              <p:pRg st="5" end="5"/>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iterate>
                                    <p:tmAbs val="0"/>
                                  </p:iterate>
                                  <p:childTnLst>
                                    <p:set>
                                      <p:cBhvr>
                                        <p:cTn id="23" fill="hold"/>
                                        <p:tgtEl>
                                          <p:spTgt spid="7">
                                            <p:txEl>
                                              <p:pRg st="6" end="6"/>
                                            </p:txEl>
                                          </p:spTgt>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iterate>
                                    <p:tmAbs val="0"/>
                                  </p:iterate>
                                  <p:childTnLst>
                                    <p:set>
                                      <p:cBhvr>
                                        <p:cTn id="26" fill="hold"/>
                                        <p:tgtEl>
                                          <p:spTgt spid="7">
                                            <p:txEl>
                                              <p:pRg st="7" end="7"/>
                                            </p:txEl>
                                          </p:spTgt>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iterate>
                                    <p:tmAbs val="0"/>
                                  </p:iterate>
                                  <p:childTnLst>
                                    <p:set>
                                      <p:cBhvr>
                                        <p:cTn id="29" fill="hold"/>
                                        <p:tgtEl>
                                          <p:spTgt spid="7">
                                            <p:txEl>
                                              <p:pRg st="8" end="8"/>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7">
                                            <p:txEl>
                                              <p:pRg st="9" end="9"/>
                                            </p:txEl>
                                          </p:spTgt>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0" nodeType="afterEffect">
                                  <p:stCondLst>
                                    <p:cond delay="0"/>
                                  </p:stCondLst>
                                  <p:iterate>
                                    <p:tmAbs val="0"/>
                                  </p:iterate>
                                  <p:childTnLst>
                                    <p:set>
                                      <p:cBhvr>
                                        <p:cTn id="35" fill="hold"/>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bldLvl="5" animBg="1" advAuto="0"/>
    </p:bld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911</Words>
  <Application>Microsoft Macintosh PowerPoint</Application>
  <PresentationFormat>Custom</PresentationFormat>
  <Paragraphs>60</Paragraphs>
  <Slides>7</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Helvetica</vt:lpstr>
      <vt:lpstr>Helvetica Light</vt:lpstr>
      <vt:lpstr>Helvetica Neue</vt:lpstr>
      <vt:lpstr>Gradient</vt:lpstr>
      <vt:lpstr>HK TREE WATCH</vt:lpstr>
      <vt:lpstr>VISION</vt:lpstr>
      <vt:lpstr>PowerPoint Presentation</vt:lpstr>
      <vt:lpstr>PowerPoint Presentation</vt:lpstr>
      <vt:lpstr>PowerPoint Presentation</vt:lpstr>
      <vt:lpstr>Product Demo</vt:lpstr>
      <vt:lpstr>Product Plan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HK TREE WATCH</dc:title>
  <cp:lastModifiedBy>Rishi Uttam</cp:lastModifiedBy>
  <cp:revision>1</cp:revision>
  <dcterms:modified xsi:type="dcterms:W3CDTF">2023-01-12T08:56:29Z</dcterms:modified>
</cp:coreProperties>
</file>